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60" r:id="rId6"/>
    <p:sldId id="259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8"/>
  </p:normalViewPr>
  <p:slideViewPr>
    <p:cSldViewPr snapToGrid="0" snapToObjects="1">
      <p:cViewPr varScale="1">
        <p:scale>
          <a:sx n="64" d="100"/>
          <a:sy n="64" d="100"/>
        </p:scale>
        <p:origin x="6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YCF-PPTtempla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4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06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642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4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YCF-PPTtemplate-2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180"/>
            <a:ext cx="8229600" cy="4753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1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F9C70-3261-B546-8DEA-FD7DA9E4014C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DD21-EF6D-864B-A87C-8F914AEE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mny.com/transit/nyc-ferry-captains-train-for-new-york-harbor-in-simulator-1.1351266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9797" y="5407899"/>
            <a:ext cx="9233797" cy="17526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May 11,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657" y="5637868"/>
            <a:ext cx="873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Ferry Safety &amp; Technology Conference</a:t>
            </a:r>
          </a:p>
          <a:p>
            <a:pPr algn="ctr"/>
            <a:r>
              <a:rPr lang="en-US" dirty="0"/>
              <a:t>May 11,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97" y="5743387"/>
            <a:ext cx="2360929" cy="382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90" y="189109"/>
            <a:ext cx="8738887" cy="5021101"/>
          </a:xfrm>
          <a:prstGeom prst="rect">
            <a:avLst/>
          </a:prstGeom>
          <a:ln w="317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" y="5216960"/>
            <a:ext cx="2344646" cy="1369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901" y="380775"/>
            <a:ext cx="7772400" cy="14700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0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Training Today</a:t>
            </a:r>
          </a:p>
        </p:txBody>
      </p:sp>
    </p:spTree>
    <p:extLst>
      <p:ext uri="{BB962C8B-B14F-4D97-AF65-F5344CB8AC3E}">
        <p14:creationId xmlns:p14="http://schemas.microsoft.com/office/powerpoint/2010/main" val="2136380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Lasting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181"/>
            <a:ext cx="8229600" cy="4319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r>
              <a:rPr lang="en-US" sz="2800" i="1" dirty="0"/>
              <a:t>Simulation training alone will not prepare a Captain to fully master a vessel, but when used correctly, it can be a critical tool that helps build a mariner’s confidence and ultimately succeed.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118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146"/>
            <a:ext cx="8229600" cy="49140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Richard J. Paine, Jr.</a:t>
            </a:r>
          </a:p>
          <a:p>
            <a:pPr marL="0" indent="0">
              <a:buNone/>
            </a:pPr>
            <a:r>
              <a:rPr lang="en-US" dirty="0"/>
              <a:t>Regional Director, HSSQE</a:t>
            </a:r>
          </a:p>
          <a:p>
            <a:pPr marL="0" indent="0">
              <a:buNone/>
            </a:pPr>
            <a:r>
              <a:rPr lang="en-US" dirty="0" err="1"/>
              <a:t>Hornblower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551.655.0028</a:t>
            </a:r>
          </a:p>
          <a:p>
            <a:pPr marL="0" indent="0">
              <a:buNone/>
            </a:pPr>
            <a:r>
              <a:rPr lang="en-US" dirty="0"/>
              <a:t>rpaine@hornblower.com</a:t>
            </a:r>
          </a:p>
          <a:p>
            <a:endParaRPr lang="en-US" dirty="0"/>
          </a:p>
          <a:p>
            <a:r>
              <a:rPr lang="en-US" dirty="0"/>
              <a:t>Master 100GT, Near Coastal</a:t>
            </a:r>
          </a:p>
          <a:p>
            <a:r>
              <a:rPr lang="en-US" dirty="0"/>
              <a:t>3rd Mate Unlimited, Oceans</a:t>
            </a:r>
          </a:p>
          <a:p>
            <a:r>
              <a:rPr lang="en-US" dirty="0"/>
              <a:t>ISO / ISM Auditor</a:t>
            </a:r>
          </a:p>
          <a:p>
            <a:r>
              <a:rPr lang="en-US" dirty="0"/>
              <a:t>Over 20 years of Maritime Experience </a:t>
            </a:r>
          </a:p>
          <a:p>
            <a:r>
              <a:rPr lang="en-US" dirty="0"/>
              <a:t>SUNY Maritime College Alumnus</a:t>
            </a:r>
          </a:p>
          <a:p>
            <a:r>
              <a:rPr lang="en-US" dirty="0"/>
              <a:t>2016 Recipient of “Excellence in Editorial” Award for </a:t>
            </a:r>
            <a:r>
              <a:rPr lang="en-US" dirty="0" err="1"/>
              <a:t>FogHorn</a:t>
            </a:r>
            <a:r>
              <a:rPr lang="en-US" dirty="0"/>
              <a:t> Magazine (Accountability &amp; Consistency: A key mixture for safety success)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857" t="34907" r="29683" b="35110"/>
          <a:stretch/>
        </p:blipFill>
        <p:spPr>
          <a:xfrm>
            <a:off x="5525843" y="1419725"/>
            <a:ext cx="2414999" cy="29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5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Hornblower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4" y="1743435"/>
            <a:ext cx="2276475" cy="1857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35" y="1673745"/>
            <a:ext cx="2364100" cy="2026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26" y="3707089"/>
            <a:ext cx="4197927" cy="1961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152" y="1824346"/>
            <a:ext cx="2363247" cy="1725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177" y="5763458"/>
            <a:ext cx="2060627" cy="76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46892"/>
            <a:ext cx="34290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9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NYC Ferry is born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773" y="1700437"/>
            <a:ext cx="3951027" cy="35996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NYC Ferry awarded to </a:t>
            </a:r>
            <a:r>
              <a:rPr lang="en-US" sz="2800" dirty="0" err="1">
                <a:latin typeface="Cambria" panose="02040503050406030204" pitchFamily="18" charset="0"/>
              </a:rPr>
              <a:t>Hornblower</a:t>
            </a:r>
            <a:r>
              <a:rPr lang="en-US" sz="2800" dirty="0">
                <a:latin typeface="Cambria" panose="02040503050406030204" pitchFamily="18" charset="0"/>
              </a:rPr>
              <a:t> in 2016</a:t>
            </a:r>
          </a:p>
          <a:p>
            <a:r>
              <a:rPr lang="en-US" sz="2800" dirty="0">
                <a:latin typeface="Cambria" panose="02040503050406030204" pitchFamily="18" charset="0"/>
              </a:rPr>
              <a:t>19 newly constructed vessels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New Routes. New Neighborhoods.</a:t>
            </a:r>
          </a:p>
          <a:p>
            <a:r>
              <a:rPr lang="en-US" sz="2800" dirty="0">
                <a:latin typeface="Cambria" panose="02040503050406030204" pitchFamily="18" charset="0"/>
              </a:rPr>
              <a:t>May 01 Launch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779"/>
          <a:stretch/>
        </p:blipFill>
        <p:spPr>
          <a:xfrm>
            <a:off x="665608" y="1312510"/>
            <a:ext cx="3974631" cy="48415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25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New Boats. New Captains. New Commuter Ferry Service.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44" y="1108654"/>
            <a:ext cx="8583912" cy="4206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044" y="5041702"/>
            <a:ext cx="4760666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Features:</a:t>
            </a:r>
          </a:p>
          <a:p>
            <a:r>
              <a:rPr lang="en-US" sz="1400" dirty="0"/>
              <a:t>-New Construction</a:t>
            </a:r>
          </a:p>
          <a:p>
            <a:r>
              <a:rPr lang="en-US" sz="1400" dirty="0"/>
              <a:t>-Low-wake design</a:t>
            </a:r>
          </a:p>
          <a:p>
            <a:r>
              <a:rPr lang="en-US" sz="1400" dirty="0"/>
              <a:t>-EPA Tier 3 Engines (best for vessel class)</a:t>
            </a:r>
          </a:p>
          <a:p>
            <a:r>
              <a:rPr lang="en-US" sz="1400" dirty="0"/>
              <a:t>-150 passenger capacity</a:t>
            </a:r>
          </a:p>
          <a:p>
            <a:r>
              <a:rPr lang="en-US" sz="1400" dirty="0"/>
              <a:t>-Bicycle, wheelchair and stroller parking areas</a:t>
            </a:r>
          </a:p>
        </p:txBody>
      </p:sp>
    </p:spTree>
    <p:extLst>
      <p:ext uri="{BB962C8B-B14F-4D97-AF65-F5344CB8AC3E}">
        <p14:creationId xmlns:p14="http://schemas.microsoft.com/office/powerpoint/2010/main" val="19039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Shipyards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337" y="1245705"/>
            <a:ext cx="5076874" cy="35228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748" y="4538473"/>
            <a:ext cx="8186052" cy="1226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14" y="4584050"/>
            <a:ext cx="1684214" cy="1063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95" y="4768566"/>
            <a:ext cx="3470081" cy="79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5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we train our Captains and crew within the tight start-up schedule and delivery of vessels?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5" name="Picture 4" descr="Disability Diary #3: Meeting All The Deadlines No Matter The Cost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15746"/>
            <a:ext cx="3562350" cy="1285875"/>
          </a:xfrm>
          <a:prstGeom prst="rect">
            <a:avLst/>
          </a:prstGeom>
        </p:spPr>
      </p:pic>
      <p:pic>
        <p:nvPicPr>
          <p:cNvPr id="8" name="Picture 7" descr="watch those deadlines around the blogs trademarks and deadline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28" y="2444982"/>
            <a:ext cx="2540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0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indent="0" algn="ctr">
              <a:buNone/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AM New York - NYC Ferry Simulator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0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Innovative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08" y="1395854"/>
            <a:ext cx="3629891" cy="41867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Introduce simulator training technology traditionally reserved for larger maritime industry into commuter ferry service</a:t>
            </a:r>
          </a:p>
          <a:p>
            <a:r>
              <a:rPr lang="en-US" dirty="0"/>
              <a:t>SUNY Maritime College (Training Hub)</a:t>
            </a:r>
          </a:p>
          <a:p>
            <a:r>
              <a:rPr lang="en-US" dirty="0" err="1"/>
              <a:t>Transas</a:t>
            </a:r>
            <a:r>
              <a:rPr lang="en-US" dirty="0"/>
              <a:t> America (Software)</a:t>
            </a:r>
          </a:p>
          <a:p>
            <a:pPr lvl="1"/>
            <a:r>
              <a:rPr lang="en-US" dirty="0"/>
              <a:t>Network of Simulators available in New York City</a:t>
            </a:r>
          </a:p>
          <a:p>
            <a:pPr lvl="1"/>
            <a:r>
              <a:rPr lang="en-US" dirty="0"/>
              <a:t>Law Enforcement</a:t>
            </a:r>
          </a:p>
          <a:p>
            <a:pPr lvl="1"/>
            <a:r>
              <a:rPr lang="en-US" dirty="0"/>
              <a:t>Local Harbor Schools &amp; Training Institutes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02" y="5764978"/>
            <a:ext cx="2061477" cy="762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0626"/>
            <a:ext cx="4546889" cy="262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37033"/>
            <a:ext cx="2340376" cy="1755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353" b="18551"/>
          <a:stretch/>
        </p:blipFill>
        <p:spPr>
          <a:xfrm>
            <a:off x="2767717" y="4136571"/>
            <a:ext cx="2289192" cy="17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12017"/>
      </p:ext>
    </p:extLst>
  </p:cSld>
  <p:clrMapOvr>
    <a:masterClrMapping/>
  </p:clrMapOvr>
</p:sld>
</file>

<file path=ppt/theme/theme1.xml><?xml version="1.0" encoding="utf-8"?>
<a:theme xmlns:a="http://schemas.openxmlformats.org/drawingml/2006/main" name="NYC Ferry PPT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NYC Ferry PPT Presentation Template.potx</Template>
  <TotalTime>238</TotalTime>
  <Words>261</Words>
  <Application>Microsoft Office PowerPoint</Application>
  <PresentationFormat>On-screen Show (4:3)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Cambria</vt:lpstr>
      <vt:lpstr>Franklin Gothic Heavy</vt:lpstr>
      <vt:lpstr>Times New Roman</vt:lpstr>
      <vt:lpstr>NYC Ferry PPT Presentation Template</vt:lpstr>
      <vt:lpstr>Training Today</vt:lpstr>
      <vt:lpstr>Background</vt:lpstr>
      <vt:lpstr>Hornblower</vt:lpstr>
      <vt:lpstr>NYC Ferry is born</vt:lpstr>
      <vt:lpstr>New Boats. New Captains. New Commuter Ferry Service.</vt:lpstr>
      <vt:lpstr>Two Shipyards</vt:lpstr>
      <vt:lpstr>The Question</vt:lpstr>
      <vt:lpstr>The Solution</vt:lpstr>
      <vt:lpstr>Innovative Technology</vt:lpstr>
      <vt:lpstr>Lasting thought</vt:lpstr>
    </vt:vector>
  </TitlesOfParts>
  <Company>Citywide Ferry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Marketing</dc:creator>
  <cp:lastModifiedBy>Susan Fowler</cp:lastModifiedBy>
  <cp:revision>21</cp:revision>
  <dcterms:created xsi:type="dcterms:W3CDTF">2017-04-06T15:13:09Z</dcterms:created>
  <dcterms:modified xsi:type="dcterms:W3CDTF">2017-07-20T22:30:00Z</dcterms:modified>
</cp:coreProperties>
</file>